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  <p:sldId id="267" r:id="rId12"/>
    <p:sldId id="266" r:id="rId13"/>
    <p:sldId id="268" r:id="rId14"/>
    <p:sldId id="269" r:id="rId15"/>
    <p:sldId id="271" r:id="rId16"/>
    <p:sldId id="275" r:id="rId17"/>
    <p:sldId id="272" r:id="rId18"/>
    <p:sldId id="273" r:id="rId19"/>
    <p:sldId id="276" r:id="rId20"/>
    <p:sldId id="27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8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rytomlins:Documents:Knotweed%20Surv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rytomlins:Documents:Knotweed%20Surv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rytomlins:Documents:Knotweed%20Surve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rytomlins:Documents:Knotweed%20Surv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rytomlins:Documents:Knotweed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Glounthaune Knotweed</a:t>
            </a:r>
            <a:r>
              <a:rPr lang="en-US" baseline="0" dirty="0"/>
              <a:t> Survey</a:t>
            </a:r>
          </a:p>
          <a:p>
            <a:pPr>
              <a:defRPr/>
            </a:pPr>
            <a:r>
              <a:rPr lang="en-US" baseline="0" dirty="0"/>
              <a:t>Infestation Area m2 by Primary Owner</a:t>
            </a:r>
          </a:p>
          <a:p>
            <a:pPr>
              <a:defRPr/>
            </a:pPr>
            <a:r>
              <a:rPr lang="en-US" baseline="0" dirty="0"/>
              <a:t>28Oct14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Sheet1!$AF$13:$AJ$13</c:f>
              <c:strCache>
                <c:ptCount val="5"/>
                <c:pt idx="0">
                  <c:v>CCC</c:v>
                </c:pt>
                <c:pt idx="1">
                  <c:v>IR</c:v>
                </c:pt>
                <c:pt idx="2">
                  <c:v>AH</c:v>
                </c:pt>
                <c:pt idx="3">
                  <c:v>IR/CCC</c:v>
                </c:pt>
                <c:pt idx="4">
                  <c:v>RG</c:v>
                </c:pt>
              </c:strCache>
            </c:strRef>
          </c:cat>
          <c:val>
            <c:numRef>
              <c:f>Sheet1!$AF$8:$AJ$8</c:f>
              <c:numCache>
                <c:formatCode>General</c:formatCode>
                <c:ptCount val="5"/>
                <c:pt idx="0">
                  <c:v>4113.75</c:v>
                </c:pt>
                <c:pt idx="1">
                  <c:v>1572.0</c:v>
                </c:pt>
                <c:pt idx="2">
                  <c:v>93.0</c:v>
                </c:pt>
                <c:pt idx="3">
                  <c:v>400.0</c:v>
                </c:pt>
                <c:pt idx="4">
                  <c:v>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426504"/>
        <c:axId val="2031538120"/>
      </c:barChart>
      <c:catAx>
        <c:axId val="-2115426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1538120"/>
        <c:crosses val="autoZero"/>
        <c:auto val="1"/>
        <c:lblAlgn val="ctr"/>
        <c:lblOffset val="100"/>
        <c:noMultiLvlLbl val="0"/>
      </c:catAx>
      <c:valAx>
        <c:axId val="2031538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15426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Glounthaune Knotweed Survey Histogram</a:t>
            </a:r>
          </a:p>
          <a:p>
            <a:pPr>
              <a:defRPr/>
            </a:pPr>
            <a:r>
              <a:rPr lang="en-US" dirty="0"/>
              <a:t>Infestation</a:t>
            </a:r>
            <a:r>
              <a:rPr lang="en-US" baseline="0" dirty="0"/>
              <a:t> Area m2 by Site Size</a:t>
            </a:r>
          </a:p>
          <a:p>
            <a:pPr>
              <a:defRPr/>
            </a:pPr>
            <a:r>
              <a:rPr lang="en-US" baseline="0" dirty="0"/>
              <a:t>28Oct14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Sheet1!$AF$10:$AJ$10</c:f>
              <c:strCache>
                <c:ptCount val="5"/>
                <c:pt idx="0">
                  <c:v>&lt;1</c:v>
                </c:pt>
                <c:pt idx="1">
                  <c:v>1 to &lt;10</c:v>
                </c:pt>
                <c:pt idx="2">
                  <c:v>10 to &lt;100</c:v>
                </c:pt>
                <c:pt idx="3">
                  <c:v>100 to &lt;333</c:v>
                </c:pt>
                <c:pt idx="4">
                  <c:v>333 to &lt;1000</c:v>
                </c:pt>
              </c:strCache>
            </c:strRef>
          </c:cat>
          <c:val>
            <c:numRef>
              <c:f>Sheet1!$AF$11:$AJ$11</c:f>
              <c:numCache>
                <c:formatCode>General</c:formatCode>
                <c:ptCount val="5"/>
                <c:pt idx="0">
                  <c:v>10.75</c:v>
                </c:pt>
                <c:pt idx="1">
                  <c:v>85.0</c:v>
                </c:pt>
                <c:pt idx="2">
                  <c:v>1460.0</c:v>
                </c:pt>
                <c:pt idx="3">
                  <c:v>2585.0</c:v>
                </c:pt>
                <c:pt idx="4">
                  <c:v>600.0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876632"/>
        <c:axId val="-2116873640"/>
      </c:barChart>
      <c:catAx>
        <c:axId val="-2116876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6873640"/>
        <c:crosses val="autoZero"/>
        <c:auto val="1"/>
        <c:lblAlgn val="ctr"/>
        <c:lblOffset val="100"/>
        <c:noMultiLvlLbl val="0"/>
      </c:catAx>
      <c:valAx>
        <c:axId val="-2116873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16876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Glounthaune Knotweed Survey Histogram</a:t>
            </a:r>
          </a:p>
          <a:p>
            <a:pPr>
              <a:defRPr/>
            </a:pPr>
            <a:r>
              <a:rPr lang="en-US" dirty="0"/>
              <a:t>Number Sites of Infestation by Owner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Sheet1!$AF$18:$AJ$18</c:f>
              <c:strCache>
                <c:ptCount val="5"/>
                <c:pt idx="0">
                  <c:v>CCC</c:v>
                </c:pt>
                <c:pt idx="1">
                  <c:v>IR</c:v>
                </c:pt>
                <c:pt idx="2">
                  <c:v>AH</c:v>
                </c:pt>
                <c:pt idx="3">
                  <c:v>IR/CCC</c:v>
                </c:pt>
                <c:pt idx="4">
                  <c:v>RG</c:v>
                </c:pt>
              </c:strCache>
            </c:strRef>
          </c:cat>
          <c:val>
            <c:numRef>
              <c:f>Sheet1!$AF$19:$AJ$19</c:f>
              <c:numCache>
                <c:formatCode>General</c:formatCode>
                <c:ptCount val="5"/>
                <c:pt idx="0">
                  <c:v>35.0</c:v>
                </c:pt>
                <c:pt idx="1">
                  <c:v>24.0</c:v>
                </c:pt>
                <c:pt idx="2">
                  <c:v>5.0</c:v>
                </c:pt>
                <c:pt idx="3">
                  <c:v>8.0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798600"/>
        <c:axId val="-2115716440"/>
      </c:barChart>
      <c:catAx>
        <c:axId val="-2115798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5716440"/>
        <c:crosses val="autoZero"/>
        <c:auto val="1"/>
        <c:lblAlgn val="ctr"/>
        <c:lblOffset val="100"/>
        <c:noMultiLvlLbl val="0"/>
      </c:catAx>
      <c:valAx>
        <c:axId val="-2115716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15798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Glounthaune Knotweed Survey Histogram</a:t>
            </a:r>
            <a:r>
              <a:rPr lang="en-US" baseline="0" dirty="0"/>
              <a:t> No Sites </a:t>
            </a:r>
            <a:r>
              <a:rPr lang="en-US" baseline="0" dirty="0" smtClean="0"/>
              <a:t>Vs. </a:t>
            </a:r>
            <a:r>
              <a:rPr lang="en-US" baseline="0" dirty="0"/>
              <a:t>Site Size m2</a:t>
            </a:r>
          </a:p>
          <a:p>
            <a:pPr>
              <a:defRPr/>
            </a:pPr>
            <a:r>
              <a:rPr lang="en-US" baseline="0" dirty="0"/>
              <a:t>28Oct14</a:t>
            </a:r>
            <a:endParaRPr lang="en-US" dirty="0"/>
          </a:p>
        </c:rich>
      </c:tx>
      <c:layout>
        <c:manualLayout>
          <c:xMode val="edge"/>
          <c:yMode val="edge"/>
          <c:x val="0.107985830530134"/>
          <c:y val="0.032407511561054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Sheet1!$AF$4:$AJ$4</c:f>
              <c:strCache>
                <c:ptCount val="5"/>
                <c:pt idx="0">
                  <c:v>&lt;1</c:v>
                </c:pt>
                <c:pt idx="1">
                  <c:v>1 to &lt;10</c:v>
                </c:pt>
                <c:pt idx="2">
                  <c:v>10 to &lt;100</c:v>
                </c:pt>
                <c:pt idx="3">
                  <c:v>100 to &lt;333</c:v>
                </c:pt>
                <c:pt idx="4">
                  <c:v>333 to &lt;1000</c:v>
                </c:pt>
              </c:strCache>
            </c:strRef>
          </c:cat>
          <c:val>
            <c:numRef>
              <c:f>Sheet1!$AF$5:$AJ$5</c:f>
              <c:numCache>
                <c:formatCode>General</c:formatCode>
                <c:ptCount val="5"/>
                <c:pt idx="0">
                  <c:v>12.0</c:v>
                </c:pt>
                <c:pt idx="1">
                  <c:v>16.0</c:v>
                </c:pt>
                <c:pt idx="2">
                  <c:v>32.0</c:v>
                </c:pt>
                <c:pt idx="3">
                  <c:v>12.0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667784"/>
        <c:axId val="-2115224680"/>
      </c:barChart>
      <c:catAx>
        <c:axId val="-2121667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5224680"/>
        <c:crosses val="autoZero"/>
        <c:auto val="1"/>
        <c:lblAlgn val="ctr"/>
        <c:lblOffset val="100"/>
        <c:noMultiLvlLbl val="0"/>
      </c:catAx>
      <c:valAx>
        <c:axId val="-2115224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1667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Glounthaune Knotweed Survey</a:t>
            </a:r>
          </a:p>
          <a:p>
            <a:pPr>
              <a:defRPr/>
            </a:pPr>
            <a:r>
              <a:rPr lang="en-US" dirty="0"/>
              <a:t>No.</a:t>
            </a:r>
            <a:r>
              <a:rPr lang="en-US" baseline="0" dirty="0"/>
              <a:t> </a:t>
            </a:r>
            <a:r>
              <a:rPr lang="en-US" dirty="0"/>
              <a:t>infestation Sites</a:t>
            </a:r>
            <a:r>
              <a:rPr lang="en-US" baseline="0" dirty="0"/>
              <a:t> by Site Type</a:t>
            </a:r>
          </a:p>
          <a:p>
            <a:pPr>
              <a:defRPr/>
            </a:pPr>
            <a:r>
              <a:rPr lang="en-US" baseline="0" dirty="0"/>
              <a:t>28Oct 14</a:t>
            </a:r>
            <a:endParaRPr lang="en-US" dirty="0"/>
          </a:p>
        </c:rich>
      </c:tx>
      <c:layout>
        <c:manualLayout>
          <c:xMode val="edge"/>
          <c:yMode val="edge"/>
          <c:x val="0.135311653116531"/>
          <c:y val="0.0008495525596392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7080212534409"/>
          <c:y val="0.25459940652819"/>
          <c:w val="0.522537396240104"/>
          <c:h val="0.66128601135540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Sheet1!$N$83:$AA$83</c:f>
              <c:strCache>
                <c:ptCount val="14"/>
                <c:pt idx="0">
                  <c:v>road verge</c:v>
                </c:pt>
                <c:pt idx="1">
                  <c:v>hedgerow</c:v>
                </c:pt>
                <c:pt idx="2">
                  <c:v>farmland</c:v>
                </c:pt>
                <c:pt idx="3">
                  <c:v>railway embankment</c:v>
                </c:pt>
                <c:pt idx="4">
                  <c:v>landscaped area</c:v>
                </c:pt>
                <c:pt idx="5">
                  <c:v>roundabout</c:v>
                </c:pt>
                <c:pt idx="6">
                  <c:v>park</c:v>
                </c:pt>
                <c:pt idx="7">
                  <c:v>housing</c:v>
                </c:pt>
                <c:pt idx="8">
                  <c:v>pond</c:v>
                </c:pt>
                <c:pt idx="9">
                  <c:v>stream</c:v>
                </c:pt>
                <c:pt idx="10">
                  <c:v>Industrial</c:v>
                </c:pt>
                <c:pt idx="11">
                  <c:v>sea front</c:v>
                </c:pt>
                <c:pt idx="12">
                  <c:v>car park</c:v>
                </c:pt>
                <c:pt idx="13">
                  <c:v>garden</c:v>
                </c:pt>
              </c:strCache>
            </c:strRef>
          </c:cat>
          <c:val>
            <c:numRef>
              <c:f>Sheet1!$N$84:$AA$84</c:f>
              <c:numCache>
                <c:formatCode>General</c:formatCode>
                <c:ptCount val="14"/>
                <c:pt idx="0">
                  <c:v>40.0</c:v>
                </c:pt>
                <c:pt idx="1">
                  <c:v>0.0</c:v>
                </c:pt>
                <c:pt idx="2">
                  <c:v>0.0</c:v>
                </c:pt>
                <c:pt idx="3">
                  <c:v>32.0</c:v>
                </c:pt>
                <c:pt idx="4">
                  <c:v>9.0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8.0</c:v>
                </c:pt>
                <c:pt idx="9">
                  <c:v>0.0</c:v>
                </c:pt>
                <c:pt idx="10">
                  <c:v>2.0</c:v>
                </c:pt>
                <c:pt idx="11">
                  <c:v>0.0</c:v>
                </c:pt>
                <c:pt idx="12">
                  <c:v>0.0</c:v>
                </c:pt>
                <c:pt idx="1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953144"/>
        <c:axId val="-2116068456"/>
      </c:barChart>
      <c:catAx>
        <c:axId val="-2116953144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16068456"/>
        <c:crosses val="autoZero"/>
        <c:auto val="1"/>
        <c:lblAlgn val="ctr"/>
        <c:lblOffset val="100"/>
        <c:noMultiLvlLbl val="0"/>
      </c:catAx>
      <c:valAx>
        <c:axId val="-21160684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2116953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Glounthaune Knotweed Eradication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GTTC Survey Results</a:t>
            </a:r>
          </a:p>
          <a:p>
            <a:r>
              <a:rPr lang="en-US" dirty="0" smtClean="0"/>
              <a:t> 28</a:t>
            </a:r>
            <a:r>
              <a:rPr lang="en-US" baseline="30000" dirty="0" smtClean="0"/>
              <a:t>th</a:t>
            </a:r>
            <a:r>
              <a:rPr lang="en-US" dirty="0" smtClean="0"/>
              <a:t> October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02311"/>
              </p:ext>
            </p:extLst>
          </p:nvPr>
        </p:nvGraphicFramePr>
        <p:xfrm>
          <a:off x="840398" y="504196"/>
          <a:ext cx="6162921" cy="591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518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Glounthaune Knotweed Eradication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Objectives,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3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Glounthaune a Knotweed free area in </a:t>
            </a:r>
            <a:r>
              <a:rPr lang="en-US" dirty="0" smtClean="0"/>
              <a:t>3/5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100% </a:t>
            </a:r>
            <a:r>
              <a:rPr lang="en-US" dirty="0" smtClean="0"/>
              <a:t>of site under treatment </a:t>
            </a:r>
            <a:r>
              <a:rPr lang="en-US" dirty="0" smtClean="0"/>
              <a:t>by end 2015</a:t>
            </a:r>
          </a:p>
          <a:p>
            <a:r>
              <a:rPr lang="en-US" dirty="0" smtClean="0"/>
              <a:t>Stop practices that spread infestation end 2014</a:t>
            </a:r>
          </a:p>
          <a:p>
            <a:r>
              <a:rPr lang="en-US" dirty="0" smtClean="0"/>
              <a:t>Commence treatment in spring 2015</a:t>
            </a:r>
          </a:p>
          <a:p>
            <a:r>
              <a:rPr lang="en-US" dirty="0" smtClean="0"/>
              <a:t>Confirm plan and budget for 2015 end November 2014</a:t>
            </a:r>
          </a:p>
          <a:p>
            <a:r>
              <a:rPr lang="en-US" dirty="0" smtClean="0"/>
              <a:t>Mobilize the community, owners and manpower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9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 methods of control identified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Bury and cover – </a:t>
            </a:r>
            <a:r>
              <a:rPr lang="en-US" i="1" dirty="0" smtClean="0"/>
              <a:t>impractical given in place infrastructure and required budget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Foliar Spray – </a:t>
            </a:r>
            <a:r>
              <a:rPr lang="en-US" i="1" dirty="0" smtClean="0"/>
              <a:t>works, but takes several seasons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Stem Injection </a:t>
            </a:r>
            <a:r>
              <a:rPr lang="en-US" i="1" dirty="0" smtClean="0"/>
              <a:t>– very effective, requires specialist injector gun, safe but labour intensive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Cut and pour </a:t>
            </a:r>
            <a:r>
              <a:rPr lang="en-US" i="1" dirty="0" smtClean="0"/>
              <a:t>– very effective, but labour intensive:  problem with cut stems disposal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318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Stem injection on roadside adjacent site</a:t>
            </a:r>
          </a:p>
          <a:p>
            <a:r>
              <a:rPr lang="en-US" dirty="0" smtClean="0"/>
              <a:t>Foliar spray of restricted/difficult sites </a:t>
            </a:r>
            <a:r>
              <a:rPr lang="en-US" dirty="0" smtClean="0"/>
              <a:t>- commencing </a:t>
            </a:r>
            <a:r>
              <a:rPr lang="en-US" dirty="0" smtClean="0"/>
              <a:t>spring</a:t>
            </a:r>
          </a:p>
          <a:p>
            <a:r>
              <a:rPr lang="en-US" dirty="0" smtClean="0"/>
              <a:t>Experiment with cut and pour on one site</a:t>
            </a:r>
          </a:p>
          <a:p>
            <a:r>
              <a:rPr lang="en-US" dirty="0" smtClean="0"/>
              <a:t>Labeling of all infected  sites per Kerry example</a:t>
            </a:r>
          </a:p>
          <a:p>
            <a:r>
              <a:rPr lang="en-US" dirty="0" smtClean="0"/>
              <a:t>Immediate cessation by CCC of practice of flailing roadside knotweed infestations and CCC to gather up </a:t>
            </a:r>
            <a:r>
              <a:rPr lang="en-US" dirty="0"/>
              <a:t>f</a:t>
            </a:r>
            <a:r>
              <a:rPr lang="en-US" dirty="0" smtClean="0"/>
              <a:t>laid material and dispose of safely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2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CCC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 all sites and </a:t>
            </a:r>
            <a:r>
              <a:rPr lang="en-US" dirty="0" err="1" smtClean="0"/>
              <a:t>fnalise</a:t>
            </a:r>
            <a:r>
              <a:rPr lang="en-US" dirty="0" smtClean="0"/>
              <a:t> treatment</a:t>
            </a:r>
          </a:p>
          <a:p>
            <a:pPr lvl="1"/>
            <a:r>
              <a:rPr lang="en-US" dirty="0" smtClean="0"/>
              <a:t>CCC to procure site notices</a:t>
            </a:r>
          </a:p>
          <a:p>
            <a:r>
              <a:rPr lang="en-US" dirty="0" smtClean="0"/>
              <a:t>Safety paramount</a:t>
            </a:r>
          </a:p>
          <a:p>
            <a:pPr lvl="1"/>
            <a:r>
              <a:rPr lang="en-US" dirty="0" smtClean="0"/>
              <a:t>Work in teams of 3 – 1 member responsible for safety</a:t>
            </a:r>
          </a:p>
          <a:p>
            <a:r>
              <a:rPr lang="en-US" dirty="0" smtClean="0"/>
              <a:t>Spray where safety and accessibility problematic</a:t>
            </a:r>
          </a:p>
          <a:p>
            <a:pPr lvl="1"/>
            <a:r>
              <a:rPr lang="en-US" dirty="0" smtClean="0"/>
              <a:t>Spray spring and early autumn and repeat annually</a:t>
            </a:r>
          </a:p>
          <a:p>
            <a:pPr lvl="1"/>
            <a:r>
              <a:rPr lang="en-US" dirty="0" smtClean="0"/>
              <a:t>Sub-contract spraying to professionals: use height to spray down on foliage</a:t>
            </a:r>
          </a:p>
          <a:p>
            <a:pPr lvl="1"/>
            <a:r>
              <a:rPr lang="en-US" dirty="0" smtClean="0"/>
              <a:t>Team of 3: 1 sprayer, 1 operator, 1 safety</a:t>
            </a:r>
          </a:p>
          <a:p>
            <a:r>
              <a:rPr lang="en-US" dirty="0" smtClean="0"/>
              <a:t>Stem Inject all other areas </a:t>
            </a:r>
          </a:p>
          <a:p>
            <a:pPr lvl="1"/>
            <a:r>
              <a:rPr lang="en-US" dirty="0" smtClean="0"/>
              <a:t>Teams of 3, 2 injectors/1safety and clearer</a:t>
            </a:r>
          </a:p>
          <a:p>
            <a:pPr lvl="1"/>
            <a:r>
              <a:rPr lang="en-US" dirty="0" smtClean="0"/>
              <a:t>Target 27m2/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Resurvey October 2015 and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2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125" y="3792186"/>
            <a:ext cx="3263417" cy="262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805" y="1737276"/>
            <a:ext cx="78573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</a:rPr>
              <a:t>Japanese Knotweed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Under Treatment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00222"/>
              </p:ext>
            </p:extLst>
          </p:nvPr>
        </p:nvGraphicFramePr>
        <p:xfrm>
          <a:off x="616291" y="4862557"/>
          <a:ext cx="4643271" cy="1536700"/>
        </p:xfrm>
        <a:graphic>
          <a:graphicData uri="http://schemas.openxmlformats.org/drawingml/2006/table">
            <a:tbl>
              <a:tblPr/>
              <a:tblGrid>
                <a:gridCol w="826883"/>
                <a:gridCol w="597901"/>
                <a:gridCol w="597901"/>
                <a:gridCol w="597901"/>
                <a:gridCol w="597901"/>
                <a:gridCol w="597901"/>
                <a:gridCol w="826883"/>
              </a:tblGrid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Stem Inject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Foliar Spray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2C2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C2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8805" y="2875784"/>
            <a:ext cx="6509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Do not cut, remove or spread material from this site.</a:t>
            </a:r>
          </a:p>
          <a:p>
            <a:pPr algn="ctr"/>
            <a:r>
              <a:rPr lang="en-US" b="1" dirty="0" smtClean="0"/>
              <a:t>Legal penalties apply –</a:t>
            </a:r>
          </a:p>
          <a:p>
            <a:pPr algn="ctr"/>
            <a:r>
              <a:rPr lang="en-US" b="1" dirty="0" smtClean="0"/>
              <a:t> European Communities (Birds and Natural </a:t>
            </a:r>
            <a:r>
              <a:rPr lang="en-US" b="1" dirty="0"/>
              <a:t>H</a:t>
            </a:r>
            <a:r>
              <a:rPr lang="en-US" b="1" dirty="0" smtClean="0"/>
              <a:t>abitats 2011. </a:t>
            </a:r>
          </a:p>
          <a:p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0516" y="787312"/>
            <a:ext cx="252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Cork County Council 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74257" y="712616"/>
            <a:ext cx="288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Glounthaune Tidy Towns </a:t>
            </a:r>
          </a:p>
          <a:p>
            <a:r>
              <a:rPr lang="en-US" b="1" dirty="0" smtClean="0"/>
              <a:t>Committee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9" y="390018"/>
            <a:ext cx="1181100" cy="1181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9707" y="-37348"/>
            <a:ext cx="185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Notice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2788" y="6007103"/>
            <a:ext cx="21883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Fallopia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Japonica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 IR/IRCCC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 IR with CCC and establish joint approach</a:t>
            </a:r>
          </a:p>
          <a:p>
            <a:r>
              <a:rPr lang="en-US" dirty="0" smtClean="0"/>
              <a:t>Establish joint plan of action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GCTT to work with </a:t>
            </a:r>
            <a:r>
              <a:rPr lang="en-US" dirty="0" err="1" smtClean="0"/>
              <a:t>Ashborne</a:t>
            </a:r>
            <a:r>
              <a:rPr lang="en-US" dirty="0" smtClean="0"/>
              <a:t> House and </a:t>
            </a:r>
            <a:r>
              <a:rPr lang="en-US" dirty="0" err="1" smtClean="0"/>
              <a:t>Rockgrove</a:t>
            </a:r>
            <a:r>
              <a:rPr lang="en-US" dirty="0" smtClean="0"/>
              <a:t> and offer to stem inject.</a:t>
            </a:r>
          </a:p>
          <a:p>
            <a:r>
              <a:rPr lang="en-US" dirty="0" smtClean="0"/>
              <a:t>NRA: CCC/GCTT to approach. GCTT could stem inject site with appropriate safety 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879690"/>
              </p:ext>
            </p:extLst>
          </p:nvPr>
        </p:nvGraphicFramePr>
        <p:xfrm>
          <a:off x="1043490" y="2170664"/>
          <a:ext cx="6777038" cy="2015023"/>
        </p:xfrm>
        <a:graphic>
          <a:graphicData uri="http://schemas.openxmlformats.org/drawingml/2006/table">
            <a:tbl>
              <a:tblPr/>
              <a:tblGrid>
                <a:gridCol w="1386212"/>
                <a:gridCol w="770118"/>
                <a:gridCol w="770118"/>
                <a:gridCol w="770118"/>
                <a:gridCol w="770118"/>
                <a:gridCol w="770118"/>
                <a:gridCol w="770118"/>
                <a:gridCol w="770118"/>
              </a:tblGrid>
              <a:tr h="18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Budget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 Euros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CCC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IR/CCC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RG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4475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2463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7565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2974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2463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5934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2015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848" marR="11848" marT="118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942" y="4182960"/>
            <a:ext cx="82683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Costs include material, professional spraying, height hire, </a:t>
            </a:r>
          </a:p>
          <a:p>
            <a:r>
              <a:rPr lang="en-US" dirty="0" smtClean="0"/>
              <a:t>Labour for injecting </a:t>
            </a:r>
            <a:r>
              <a:rPr lang="en-US" dirty="0" err="1" smtClean="0"/>
              <a:t>costed</a:t>
            </a:r>
            <a:r>
              <a:rPr lang="en-US" dirty="0" smtClean="0"/>
              <a:t> at €25/hr. </a:t>
            </a:r>
          </a:p>
          <a:p>
            <a:r>
              <a:rPr lang="en-US" dirty="0" smtClean="0"/>
              <a:t>Capital cost includes cost of two injectors, spare needles, protective </a:t>
            </a:r>
          </a:p>
          <a:p>
            <a:r>
              <a:rPr lang="en-US" dirty="0" smtClean="0"/>
              <a:t>equipment + </a:t>
            </a:r>
            <a:r>
              <a:rPr lang="en-US" dirty="0" err="1"/>
              <a:t>m</a:t>
            </a:r>
            <a:r>
              <a:rPr lang="en-US" dirty="0" err="1" smtClean="0"/>
              <a:t>isc</a:t>
            </a:r>
            <a:r>
              <a:rPr lang="en-US" dirty="0" smtClean="0"/>
              <a:t> budget of €250</a:t>
            </a:r>
          </a:p>
          <a:p>
            <a:r>
              <a:rPr lang="en-US" dirty="0" smtClean="0"/>
              <a:t>All items will be billed without mark-up to CCC.</a:t>
            </a:r>
          </a:p>
          <a:p>
            <a:r>
              <a:rPr lang="en-US" dirty="0" smtClean="0"/>
              <a:t>Assumed CCC will procure and provide signage to agreed specification</a:t>
            </a:r>
          </a:p>
        </p:txBody>
      </p:sp>
    </p:spTree>
    <p:extLst>
      <p:ext uri="{BB962C8B-B14F-4D97-AF65-F5344CB8AC3E}">
        <p14:creationId xmlns:p14="http://schemas.microsoft.com/office/powerpoint/2010/main" val="92703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Following a meeting </a:t>
            </a:r>
            <a:r>
              <a:rPr lang="en-US" dirty="0" smtClean="0"/>
              <a:t>22th </a:t>
            </a:r>
            <a:r>
              <a:rPr lang="en-US" dirty="0" smtClean="0"/>
              <a:t>October with CCC and the Glounthaune Tidy </a:t>
            </a:r>
            <a:r>
              <a:rPr lang="en-US" dirty="0" smtClean="0"/>
              <a:t>Towns (GTTC) </a:t>
            </a:r>
            <a:r>
              <a:rPr lang="en-US" dirty="0" smtClean="0"/>
              <a:t>Knotweed Sub-committee it was agreed: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GTTC would survey the extent of the problem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CCC would investigate methods and resources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GTTC/CCC would meet </a:t>
            </a:r>
            <a:r>
              <a:rPr lang="en-US" dirty="0" smtClean="0"/>
              <a:t>5 Nov14 (revised to 17 Nov 14) to </a:t>
            </a:r>
            <a:r>
              <a:rPr lang="en-US" dirty="0" smtClean="0"/>
              <a:t>review </a:t>
            </a:r>
            <a:r>
              <a:rPr lang="en-US" dirty="0" smtClean="0"/>
              <a:t>and </a:t>
            </a:r>
            <a:r>
              <a:rPr lang="en-US" dirty="0" smtClean="0"/>
              <a:t>plan </a:t>
            </a:r>
            <a:r>
              <a:rPr lang="en-US" dirty="0" smtClean="0"/>
              <a:t>a course of action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32603"/>
              </p:ext>
            </p:extLst>
          </p:nvPr>
        </p:nvGraphicFramePr>
        <p:xfrm>
          <a:off x="672317" y="429503"/>
          <a:ext cx="7899744" cy="6140379"/>
        </p:xfrm>
        <a:graphic>
          <a:graphicData uri="http://schemas.openxmlformats.org/drawingml/2006/table">
            <a:tbl>
              <a:tblPr/>
              <a:tblGrid>
                <a:gridCol w="731458"/>
                <a:gridCol w="1316622"/>
                <a:gridCol w="731458"/>
                <a:gridCol w="731458"/>
                <a:gridCol w="731458"/>
                <a:gridCol w="731458"/>
                <a:gridCol w="731458"/>
                <a:gridCol w="731458"/>
                <a:gridCol w="731458"/>
                <a:gridCol w="731458"/>
              </a:tblGrid>
              <a:tr h="318444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 Budget Knotweed Eradication Glounthaune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CCC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IR/CCC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RG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Estimate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4114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Spray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Stem Inject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Stem density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Stems/m2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 Insecicide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Litres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Spray 10l/ha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sprays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Cost/litre 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Co-op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Herbicide Cost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Hire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Materials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Estimate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Spraying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 Summer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0.5 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day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 total spraying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Injection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m2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Hours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 hour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 Injection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Variable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4475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2463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Costs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Injectors by 2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 needles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Protective Gear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16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1" marR="6321" marT="63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5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Glounthaune Community Association – Tidy Towns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by professionals – with extensive chemical and safety expertise</a:t>
            </a:r>
          </a:p>
          <a:p>
            <a:r>
              <a:rPr lang="en-US" dirty="0" smtClean="0"/>
              <a:t>History of involvement and project delivery</a:t>
            </a:r>
          </a:p>
          <a:p>
            <a:r>
              <a:rPr lang="en-US" dirty="0" smtClean="0"/>
              <a:t>“Pride of Place” Winner</a:t>
            </a:r>
          </a:p>
          <a:p>
            <a:r>
              <a:rPr lang="en-US" dirty="0" smtClean="0"/>
              <a:t>Committed to making Glounthaune a better environment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visual</a:t>
            </a:r>
            <a:r>
              <a:rPr lang="en-US" dirty="0" smtClean="0"/>
              <a:t>/quantities </a:t>
            </a:r>
            <a:r>
              <a:rPr lang="en-US" dirty="0" smtClean="0"/>
              <a:t>survey between Killacloyne Bridge and Bury’s bridge was undertaken</a:t>
            </a:r>
          </a:p>
          <a:p>
            <a:r>
              <a:rPr lang="en-US" dirty="0" smtClean="0"/>
              <a:t>All identified areas of knotweed infestation sites key parameters recorded in line with UK guidelines and databased</a:t>
            </a:r>
          </a:p>
          <a:p>
            <a:r>
              <a:rPr lang="en-US" dirty="0" smtClean="0"/>
              <a:t>Estimates of stem height, thickness, density, infestation area, and infestation area usage and perceived ownership logged</a:t>
            </a:r>
          </a:p>
        </p:txBody>
      </p:sp>
    </p:spTree>
    <p:extLst>
      <p:ext uri="{BB962C8B-B14F-4D97-AF65-F5344CB8AC3E}">
        <p14:creationId xmlns:p14="http://schemas.microsoft.com/office/powerpoint/2010/main" val="8115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to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Due to extensive infestation on Irish rail property it was not possible to accurately log all sites and observations are probably underestimated</a:t>
            </a:r>
          </a:p>
          <a:p>
            <a:r>
              <a:rPr lang="en-US" dirty="0" smtClean="0"/>
              <a:t>Areas accuracy </a:t>
            </a:r>
            <a:r>
              <a:rPr lang="en-US" dirty="0" smtClean="0"/>
              <a:t>of any one </a:t>
            </a:r>
            <a:r>
              <a:rPr lang="en-US" dirty="0" smtClean="0"/>
              <a:t>site is </a:t>
            </a:r>
            <a:r>
              <a:rPr lang="en-US" dirty="0" smtClean="0"/>
              <a:t>better than +_20%  </a:t>
            </a:r>
            <a:endParaRPr lang="en-US" dirty="0" smtClean="0"/>
          </a:p>
          <a:p>
            <a:r>
              <a:rPr lang="en-US" dirty="0" smtClean="0"/>
              <a:t>Area estimates do NOT include a 7m boundary to allow for lateral spreading.</a:t>
            </a:r>
            <a:endParaRPr lang="en-US" dirty="0" smtClean="0"/>
          </a:p>
          <a:p>
            <a:r>
              <a:rPr lang="en-US" dirty="0" smtClean="0"/>
              <a:t>Due to cutting of roadside verges some infestations may not have been visible</a:t>
            </a:r>
          </a:p>
          <a:p>
            <a:r>
              <a:rPr lang="en-US" dirty="0" smtClean="0"/>
              <a:t>Stem number estimates are made from a number of random samples using a 1/3m2 measuring template and counting stems in around 12.5% of identified roadside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9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Key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GTTC estimate </a:t>
            </a:r>
            <a:r>
              <a:rPr lang="en-US" dirty="0"/>
              <a:t>Knotweed infestation </a:t>
            </a:r>
            <a:r>
              <a:rPr lang="en-US" dirty="0" smtClean="0"/>
              <a:t>Area as 0.624 Hectares (</a:t>
            </a:r>
            <a:r>
              <a:rPr lang="en-US" dirty="0" smtClean="0"/>
              <a:t>6260m2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comprises an </a:t>
            </a:r>
            <a:r>
              <a:rPr lang="en-US" dirty="0" smtClean="0"/>
              <a:t>estimated 168,500 plants in 75 sites</a:t>
            </a:r>
            <a:endParaRPr lang="en-US" dirty="0" smtClean="0"/>
          </a:p>
          <a:p>
            <a:r>
              <a:rPr lang="en-US" dirty="0" smtClean="0"/>
              <a:t>Sites range from single stems to over 600m2</a:t>
            </a:r>
          </a:p>
          <a:p>
            <a:r>
              <a:rPr lang="en-US" dirty="0" smtClean="0"/>
              <a:t>Primary locations are along roadsides and Railways with some evidence of spreading </a:t>
            </a:r>
            <a:r>
              <a:rPr lang="en-US" dirty="0"/>
              <a:t>i</a:t>
            </a:r>
            <a:r>
              <a:rPr lang="en-US" dirty="0" smtClean="0"/>
              <a:t>nto adjacent private property </a:t>
            </a:r>
          </a:p>
          <a:p>
            <a:r>
              <a:rPr lang="en-US" dirty="0" smtClean="0"/>
              <a:t>66% by area is on CCC property, 25% on Irish Rail , 6% </a:t>
            </a:r>
            <a:r>
              <a:rPr lang="en-US" dirty="0" smtClean="0"/>
              <a:t>straddle </a:t>
            </a:r>
            <a:r>
              <a:rPr lang="en-US" dirty="0" smtClean="0"/>
              <a:t>the boundary between IR/CCC and 2% </a:t>
            </a:r>
            <a:r>
              <a:rPr lang="en-US" dirty="0" smtClean="0"/>
              <a:t> </a:t>
            </a:r>
            <a:r>
              <a:rPr lang="en-US" dirty="0" smtClean="0"/>
              <a:t>on private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3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217671"/>
              </p:ext>
            </p:extLst>
          </p:nvPr>
        </p:nvGraphicFramePr>
        <p:xfrm>
          <a:off x="915099" y="896349"/>
          <a:ext cx="7078021" cy="476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27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273626"/>
              </p:ext>
            </p:extLst>
          </p:nvPr>
        </p:nvGraphicFramePr>
        <p:xfrm>
          <a:off x="616292" y="541543"/>
          <a:ext cx="7899744" cy="550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10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89322"/>
              </p:ext>
            </p:extLst>
          </p:nvPr>
        </p:nvGraphicFramePr>
        <p:xfrm>
          <a:off x="803047" y="765631"/>
          <a:ext cx="7320803" cy="513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5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985869"/>
              </p:ext>
            </p:extLst>
          </p:nvPr>
        </p:nvGraphicFramePr>
        <p:xfrm>
          <a:off x="1251259" y="896349"/>
          <a:ext cx="6569549" cy="463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200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11465</TotalTime>
  <Words>1090</Words>
  <Application>Microsoft Macintosh PowerPoint</Application>
  <PresentationFormat>On-screen Show (4:3)</PresentationFormat>
  <Paragraphs>371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Glounthaune Knotweed Eradication Plan</vt:lpstr>
      <vt:lpstr>Introduction</vt:lpstr>
      <vt:lpstr>Survey Methodology</vt:lpstr>
      <vt:lpstr>Limitations to Methodology</vt:lpstr>
      <vt:lpstr>Summary Key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Glounthaune Knotweed Eradication Plan</vt:lpstr>
      <vt:lpstr>Key Objectives</vt:lpstr>
      <vt:lpstr>Methods of control</vt:lpstr>
      <vt:lpstr>Our Proposal</vt:lpstr>
      <vt:lpstr>Methodology CCC</vt:lpstr>
      <vt:lpstr>Japanese Knotweed Under Treatment</vt:lpstr>
      <vt:lpstr>Methodology IR/IRCCC Sites</vt:lpstr>
      <vt:lpstr>Other sites</vt:lpstr>
      <vt:lpstr>Budget Cost</vt:lpstr>
      <vt:lpstr>PowerPoint Presentation</vt:lpstr>
      <vt:lpstr>Glounthaune Community Association – Tidy Towns Committee</vt:lpstr>
    </vt:vector>
  </TitlesOfParts>
  <Company>Excelsys Technologies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Glounthaune Knotweed Eradication Plan</dc:title>
  <dc:creator>Garry Tomlins</dc:creator>
  <cp:lastModifiedBy>Garry Tomlins</cp:lastModifiedBy>
  <cp:revision>30</cp:revision>
  <dcterms:created xsi:type="dcterms:W3CDTF">2014-10-28T21:25:25Z</dcterms:created>
  <dcterms:modified xsi:type="dcterms:W3CDTF">2014-11-06T16:08:15Z</dcterms:modified>
</cp:coreProperties>
</file>